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8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4" r:id="rId13"/>
    <p:sldId id="275" r:id="rId14"/>
    <p:sldId id="276" r:id="rId15"/>
    <p:sldId id="277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70"/>
    <p:restoredTop sz="94681"/>
  </p:normalViewPr>
  <p:slideViewPr>
    <p:cSldViewPr snapToGrid="0" snapToObjects="1">
      <p:cViewPr varScale="1">
        <p:scale>
          <a:sx n="114" d="100"/>
          <a:sy n="114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47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056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587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024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056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576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762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990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15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09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811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93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6107785-DF38-9D40-9222-6B1CC9E40303}"/>
              </a:ext>
            </a:extLst>
          </p:cNvPr>
          <p:cNvSpPr/>
          <p:nvPr/>
        </p:nvSpPr>
        <p:spPr>
          <a:xfrm>
            <a:off x="5150224" y="0"/>
            <a:ext cx="7041776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97CF77-BF34-A54C-98CB-06512A8C5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0082" y="758952"/>
            <a:ext cx="4445598" cy="3566160"/>
          </a:xfrm>
        </p:spPr>
        <p:txBody>
          <a:bodyPr>
            <a:noAutofit/>
          </a:bodyPr>
          <a:lstStyle/>
          <a:p>
            <a:r>
              <a:rPr lang="en-US" sz="6600" b="1" dirty="0"/>
              <a:t>S</a:t>
            </a:r>
            <a:r>
              <a:rPr lang="en-US" sz="5400" dirty="0"/>
              <a:t>oftware </a:t>
            </a:r>
            <a:r>
              <a:rPr lang="en-US" sz="6600" b="1" dirty="0"/>
              <a:t>D</a:t>
            </a:r>
            <a:r>
              <a:rPr lang="en-US" sz="5400" dirty="0"/>
              <a:t>evelopment </a:t>
            </a:r>
            <a:r>
              <a:rPr lang="en-US" sz="6600" b="1" dirty="0"/>
              <a:t>L</a:t>
            </a:r>
            <a:r>
              <a:rPr lang="en-US" sz="5400" dirty="0"/>
              <a:t>ife</a:t>
            </a:r>
            <a:r>
              <a:rPr lang="en-US" sz="6600" b="1" dirty="0"/>
              <a:t>c</a:t>
            </a:r>
            <a:r>
              <a:rPr lang="en-US" sz="5400" dirty="0"/>
              <a:t>ycle (SDLC)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878F31-F3A4-D442-AD3B-2BC5FE84C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2853" y="4645152"/>
            <a:ext cx="4138923" cy="1143000"/>
          </a:xfrm>
        </p:spPr>
        <p:txBody>
          <a:bodyPr/>
          <a:lstStyle/>
          <a:p>
            <a:r>
              <a:rPr lang="en-US" dirty="0"/>
              <a:t>Dr. Jason B. Shepherd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430794-6FFE-5F49-B050-3B427CC90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40990" cy="6858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9A8A1B3-5926-274D-89D7-07A937ECB14F}"/>
              </a:ext>
            </a:extLst>
          </p:cNvPr>
          <p:cNvCxnSpPr/>
          <p:nvPr/>
        </p:nvCxnSpPr>
        <p:spPr>
          <a:xfrm>
            <a:off x="7051012" y="4437529"/>
            <a:ext cx="33570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5687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Evaluation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 lnSpcReduction="10000"/>
          </a:bodyPr>
          <a:lstStyle/>
          <a:p>
            <a:pPr marL="457200" indent="-457200"/>
            <a:r>
              <a:rPr lang="en-US" dirty="0"/>
              <a:t>Good: we know where we are in development</a:t>
            </a:r>
          </a:p>
          <a:p>
            <a:pPr marL="457200" indent="-457200"/>
            <a:r>
              <a:rPr lang="en-US" dirty="0"/>
              <a:t>Good: efficient when requirements are well-understood</a:t>
            </a:r>
          </a:p>
          <a:p>
            <a:pPr marL="457200" indent="-457200"/>
            <a:r>
              <a:rPr lang="en-US" dirty="0"/>
              <a:t>Bad: unlikely development will be truly linear</a:t>
            </a:r>
          </a:p>
          <a:p>
            <a:pPr marL="0" indent="0">
              <a:buNone/>
            </a:pPr>
            <a:r>
              <a:rPr lang="en-US" dirty="0"/>
              <a:t>                     (requirements often not known </a:t>
            </a:r>
            <a:r>
              <a:rPr lang="en-US" i="1" dirty="0"/>
              <a:t>a priori</a:t>
            </a:r>
            <a:r>
              <a:rPr lang="en-US" dirty="0"/>
              <a:t>)</a:t>
            </a:r>
          </a:p>
          <a:p>
            <a:pPr marL="457200" indent="-45720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464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Loops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20DB5C3C-CD97-DD4D-A4CD-8F034ED54BCC}"/>
              </a:ext>
            </a:extLst>
          </p:cNvPr>
          <p:cNvCxnSpPr/>
          <p:nvPr/>
        </p:nvCxnSpPr>
        <p:spPr>
          <a:xfrm rot="16200000" flipV="1">
            <a:off x="1499838" y="24978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21195A85-1B66-E542-9FBD-58DD311B4B2D}"/>
              </a:ext>
            </a:extLst>
          </p:cNvPr>
          <p:cNvCxnSpPr/>
          <p:nvPr/>
        </p:nvCxnSpPr>
        <p:spPr>
          <a:xfrm rot="16200000" flipV="1">
            <a:off x="2185638" y="28788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096DF3F6-6230-0346-B56D-6259BE09BFE5}"/>
              </a:ext>
            </a:extLst>
          </p:cNvPr>
          <p:cNvCxnSpPr/>
          <p:nvPr/>
        </p:nvCxnSpPr>
        <p:spPr>
          <a:xfrm rot="16200000" flipV="1">
            <a:off x="3023838" y="3336071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529D0575-C084-7F42-8B9E-C729DACEDF3F}"/>
              </a:ext>
            </a:extLst>
          </p:cNvPr>
          <p:cNvCxnSpPr/>
          <p:nvPr/>
        </p:nvCxnSpPr>
        <p:spPr>
          <a:xfrm rot="16200000" flipV="1">
            <a:off x="3938238" y="37170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BE081F24-A849-1E44-AAA1-7A6BB7FADCD8}"/>
              </a:ext>
            </a:extLst>
          </p:cNvPr>
          <p:cNvCxnSpPr/>
          <p:nvPr/>
        </p:nvCxnSpPr>
        <p:spPr>
          <a:xfrm rot="16200000" flipV="1">
            <a:off x="5309838" y="4098071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608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Rapid Application Development (RAD)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4290177"/>
            <a:ext cx="8229600" cy="1928483"/>
          </a:xfrm>
        </p:spPr>
        <p:txBody>
          <a:bodyPr>
            <a:normAutofit/>
          </a:bodyPr>
          <a:lstStyle/>
          <a:p>
            <a:r>
              <a:rPr lang="en-US" dirty="0"/>
              <a:t>“High speed” adaptation of waterfall model</a:t>
            </a:r>
          </a:p>
          <a:p>
            <a:r>
              <a:rPr lang="en-US" dirty="0"/>
              <a:t>Rapid development achieved by component-based construction (and advanced tools)</a:t>
            </a:r>
          </a:p>
          <a:p>
            <a:r>
              <a:rPr lang="en-US" dirty="0"/>
              <a:t>Used to create functional system quickly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41863" y="19542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modeling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32463" y="24114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Data  modeling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42063" y="28657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Process modeling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51663" y="3308269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Application generation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66063" y="37039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Testing and delivery</a:t>
            </a:r>
          </a:p>
        </p:txBody>
      </p:sp>
      <p:cxnSp>
        <p:nvCxnSpPr>
          <p:cNvPr id="9" name="Curved Connector 8"/>
          <p:cNvCxnSpPr/>
          <p:nvPr/>
        </p:nvCxnSpPr>
        <p:spPr>
          <a:xfrm rot="16200000" flipH="1">
            <a:off x="2865863" y="21066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/>
          <p:nvPr/>
        </p:nvCxnSpPr>
        <p:spPr>
          <a:xfrm rot="16200000" flipH="1">
            <a:off x="3551663" y="25638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/>
          <p:nvPr/>
        </p:nvCxnSpPr>
        <p:spPr>
          <a:xfrm rot="16200000" flipH="1">
            <a:off x="4389863" y="30181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 rot="16200000" flipH="1">
            <a:off x="5380463" y="34753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373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Rapid Application Development (RAD)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4290177"/>
            <a:ext cx="8229600" cy="1928483"/>
          </a:xfrm>
        </p:spPr>
        <p:txBody>
          <a:bodyPr>
            <a:normAutofit/>
          </a:bodyPr>
          <a:lstStyle/>
          <a:p>
            <a:r>
              <a:rPr lang="en-US" dirty="0"/>
              <a:t>Requirements must be well understood and project scope constrained</a:t>
            </a:r>
          </a:p>
          <a:p>
            <a:r>
              <a:rPr lang="en-US" dirty="0"/>
              <a:t>Bad when new technology is introduced</a:t>
            </a:r>
          </a:p>
          <a:p>
            <a:r>
              <a:rPr lang="en-US" dirty="0"/>
              <a:t>Difficult to performance tune an app in a RAD model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41863" y="19542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modeling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32463" y="24114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Data  modeling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42063" y="28657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Process modeling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51663" y="3308269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Application generation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66063" y="37039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Testing and delivery</a:t>
            </a:r>
          </a:p>
        </p:txBody>
      </p:sp>
      <p:cxnSp>
        <p:nvCxnSpPr>
          <p:cNvPr id="9" name="Curved Connector 8"/>
          <p:cNvCxnSpPr/>
          <p:nvPr/>
        </p:nvCxnSpPr>
        <p:spPr>
          <a:xfrm rot="16200000" flipH="1">
            <a:off x="2865863" y="21066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/>
          <p:nvPr/>
        </p:nvCxnSpPr>
        <p:spPr>
          <a:xfrm rot="16200000" flipH="1">
            <a:off x="3551663" y="25638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/>
          <p:nvPr/>
        </p:nvCxnSpPr>
        <p:spPr>
          <a:xfrm rot="16200000" flipH="1">
            <a:off x="4389863" y="30181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 rot="16200000" flipH="1">
            <a:off x="5380463" y="34753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81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97AAF-F0DF-454D-B98F-073E923D7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Evolutionary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87BE8-3D4E-8948-9877-5EE520A87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559998" cy="3760891"/>
          </a:xfrm>
        </p:spPr>
        <p:txBody>
          <a:bodyPr>
            <a:normAutofit fontScale="92500"/>
          </a:bodyPr>
          <a:lstStyle/>
          <a:p>
            <a:r>
              <a:rPr lang="en-US" dirty="0"/>
              <a:t>Not sure of requirements?  </a:t>
            </a:r>
          </a:p>
          <a:p>
            <a:pPr lvl="1"/>
            <a:r>
              <a:rPr lang="en-US" dirty="0"/>
              <a:t>“Do it twice!” – Fred Brooks</a:t>
            </a:r>
          </a:p>
          <a:p>
            <a:r>
              <a:rPr lang="en-US" dirty="0"/>
              <a:t>Version 1 is treated as a throwaway</a:t>
            </a:r>
          </a:p>
          <a:p>
            <a:r>
              <a:rPr lang="en-US" dirty="0"/>
              <a:t>Not “code-and-fix”</a:t>
            </a:r>
          </a:p>
          <a:p>
            <a:r>
              <a:rPr lang="en-US" dirty="0"/>
              <a:t>Still retains the discipline found in the waterfall model</a:t>
            </a:r>
          </a:p>
          <a:p>
            <a:r>
              <a:rPr lang="en-US" dirty="0"/>
              <a:t>Developers still know where they are in the process and next steps</a:t>
            </a:r>
          </a:p>
          <a:p>
            <a:r>
              <a:rPr lang="en-US" dirty="0"/>
              <a:t>Won’t get into them now… names are iterative incremental model, staged delivery model, etc.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5FEB93-C6D8-5C4F-8526-7A83D7044C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759" b="15546"/>
          <a:stretch/>
        </p:blipFill>
        <p:spPr>
          <a:xfrm>
            <a:off x="6822613" y="2108201"/>
            <a:ext cx="3368261" cy="400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7931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FD863-BE0F-CC41-B5AA-3B27F508A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0A816-F87A-0740-AF62-3732F12C4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95806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Departure from manufacturing paradigm; move to lightweight process</a:t>
            </a:r>
          </a:p>
          <a:p>
            <a:r>
              <a:rPr lang="en-US" dirty="0"/>
              <a:t>Short iterative cycles and incremental design</a:t>
            </a:r>
          </a:p>
          <a:p>
            <a:r>
              <a:rPr lang="en-US" b="1" i="1" dirty="0"/>
              <a:t>Individuals and Interactions</a:t>
            </a:r>
            <a:r>
              <a:rPr lang="en-US" i="1" dirty="0"/>
              <a:t> over processes and tools</a:t>
            </a:r>
            <a:endParaRPr lang="en-US" dirty="0"/>
          </a:p>
          <a:p>
            <a:r>
              <a:rPr lang="en-US" b="1" i="1" dirty="0"/>
              <a:t>Working Software</a:t>
            </a:r>
            <a:r>
              <a:rPr lang="en-US" i="1" dirty="0"/>
              <a:t> over comprehensive documentation</a:t>
            </a:r>
            <a:endParaRPr lang="en-US" dirty="0"/>
          </a:p>
          <a:p>
            <a:r>
              <a:rPr lang="en-US" b="1" i="1" dirty="0"/>
              <a:t>Customer Collaboration</a:t>
            </a:r>
            <a:r>
              <a:rPr lang="en-US" i="1" dirty="0"/>
              <a:t> over contract negotiation</a:t>
            </a:r>
            <a:endParaRPr lang="en-US" dirty="0"/>
          </a:p>
          <a:p>
            <a:r>
              <a:rPr lang="en-US" b="1" i="1" dirty="0"/>
              <a:t>Responding to Change</a:t>
            </a:r>
            <a:r>
              <a:rPr lang="en-US" i="1" dirty="0"/>
              <a:t> over following a plan</a:t>
            </a:r>
            <a:endParaRPr lang="en-US" dirty="0"/>
          </a:p>
          <a:p>
            <a:endParaRPr lang="en-US" dirty="0"/>
          </a:p>
          <a:p>
            <a:r>
              <a:rPr lang="en-US" dirty="0"/>
              <a:t>Often involves test-driven development (TDD) and just barely good enough (JBGE) documentation</a:t>
            </a:r>
          </a:p>
          <a:p>
            <a:r>
              <a:rPr lang="en-US" dirty="0"/>
              <a:t>Examples: </a:t>
            </a:r>
            <a:r>
              <a:rPr lang="en-US" dirty="0" err="1"/>
              <a:t>eXtreme</a:t>
            </a:r>
            <a:r>
              <a:rPr lang="en-US" dirty="0"/>
              <a:t> Programming (XP), Scrum, Kanban</a:t>
            </a:r>
          </a:p>
          <a:p>
            <a:endParaRPr lang="en-US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31F6A6DC-3509-FC40-8404-68892B3C72E9}"/>
              </a:ext>
            </a:extLst>
          </p:cNvPr>
          <p:cNvSpPr/>
          <p:nvPr/>
        </p:nvSpPr>
        <p:spPr>
          <a:xfrm>
            <a:off x="7493620" y="2899317"/>
            <a:ext cx="602165" cy="1895707"/>
          </a:xfrm>
          <a:prstGeom prst="rightBrac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0ED726-AD85-7642-99C9-10A0C16F32DC}"/>
              </a:ext>
            </a:extLst>
          </p:cNvPr>
          <p:cNvSpPr txBox="1"/>
          <p:nvPr/>
        </p:nvSpPr>
        <p:spPr>
          <a:xfrm>
            <a:off x="8229601" y="3662504"/>
            <a:ext cx="2921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“Agile Manifesto”</a:t>
            </a:r>
          </a:p>
        </p:txBody>
      </p:sp>
    </p:spTree>
    <p:extLst>
      <p:ext uri="{BB962C8B-B14F-4D97-AF65-F5344CB8AC3E}">
        <p14:creationId xmlns:p14="http://schemas.microsoft.com/office/powerpoint/2010/main" val="2328256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D012-EA5F-024D-898F-32A6050A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77982-6A3D-784D-809E-3DC28A674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Weekly dev cycles (“sprints”) using a backlog of “issues”</a:t>
            </a:r>
          </a:p>
          <a:p>
            <a:r>
              <a:rPr lang="en-US" dirty="0"/>
              <a:t>Rotating project manager (PM)</a:t>
            </a:r>
          </a:p>
          <a:p>
            <a:r>
              <a:rPr lang="en-US" dirty="0"/>
              <a:t>User personas and stories</a:t>
            </a:r>
          </a:p>
          <a:p>
            <a:r>
              <a:rPr lang="en-US" dirty="0"/>
              <a:t>Pair programming</a:t>
            </a:r>
          </a:p>
          <a:p>
            <a:r>
              <a:rPr lang="en-US" dirty="0"/>
              <a:t>Quality-focus (w/ code reviews)</a:t>
            </a:r>
          </a:p>
          <a:p>
            <a:r>
              <a:rPr lang="en-US" dirty="0"/>
              <a:t>TDD (starting with sprint milestone 3)</a:t>
            </a:r>
          </a:p>
          <a:p>
            <a:endParaRPr lang="en-US" dirty="0"/>
          </a:p>
          <a:p>
            <a:r>
              <a:rPr lang="en-US" dirty="0"/>
              <a:t>(Others: cross-functional teams, informative workspaces)</a:t>
            </a:r>
          </a:p>
        </p:txBody>
      </p:sp>
    </p:spTree>
    <p:extLst>
      <p:ext uri="{BB962C8B-B14F-4D97-AF65-F5344CB8AC3E}">
        <p14:creationId xmlns:p14="http://schemas.microsoft.com/office/powerpoint/2010/main" val="250002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76CE8-8379-C24F-9897-9BB1D7E08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you ever…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D75C0-19F4-D341-87ED-846795580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… started work on a project and after a couple of weeks realized you didn’t fully understand what you were supposed to build?</a:t>
            </a:r>
          </a:p>
          <a:p>
            <a:r>
              <a:rPr lang="en-US" sz="2800" dirty="0"/>
              <a:t>… worked on a project and then near the deadline realized you didn’t have enough time to finish it?</a:t>
            </a:r>
          </a:p>
        </p:txBody>
      </p:sp>
    </p:spTree>
    <p:extLst>
      <p:ext uri="{BB962C8B-B14F-4D97-AF65-F5344CB8AC3E}">
        <p14:creationId xmlns:p14="http://schemas.microsoft.com/office/powerpoint/2010/main" val="1923763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6A395-42EF-3742-B3EE-F29BAF9D5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process?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75380-EA93-1E40-BDC2-4478A301A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Collection of activities</a:t>
            </a:r>
          </a:p>
          <a:p>
            <a:pPr lvl="1"/>
            <a:r>
              <a:rPr lang="en-US" sz="2400" dirty="0"/>
              <a:t>Requirements, Design, Implementation, Testing, Deployment, Maintenance</a:t>
            </a:r>
          </a:p>
          <a:p>
            <a:r>
              <a:rPr lang="en-US" sz="2800" dirty="0"/>
              <a:t>Controls </a:t>
            </a:r>
            <a:r>
              <a:rPr lang="en-US" sz="2800" i="1" dirty="0"/>
              <a:t>how</a:t>
            </a:r>
            <a:r>
              <a:rPr lang="en-US" sz="2800" dirty="0"/>
              <a:t> project is developed, increasing quality and likelihood of success</a:t>
            </a:r>
          </a:p>
          <a:p>
            <a:r>
              <a:rPr lang="en-US" sz="2800" dirty="0"/>
              <a:t>Manage resources</a:t>
            </a:r>
          </a:p>
          <a:p>
            <a:r>
              <a:rPr lang="en-US" sz="2800" dirty="0"/>
              <a:t>Communication</a:t>
            </a:r>
          </a:p>
          <a:p>
            <a:pPr lvl="1"/>
            <a:r>
              <a:rPr lang="en-US" sz="2400" dirty="0"/>
              <a:t>With customers and users</a:t>
            </a:r>
          </a:p>
          <a:p>
            <a:pPr lvl="1"/>
            <a:r>
              <a:rPr lang="en-US" sz="2400" dirty="0"/>
              <a:t>Between developers</a:t>
            </a:r>
          </a:p>
        </p:txBody>
      </p:sp>
    </p:spTree>
    <p:extLst>
      <p:ext uri="{BB962C8B-B14F-4D97-AF65-F5344CB8AC3E}">
        <p14:creationId xmlns:p14="http://schemas.microsoft.com/office/powerpoint/2010/main" val="2320732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3A033-227B-ED4D-AF74-FC6CEAEEC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process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7E500-635A-9240-BD3D-447739E40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Determines the order of stages involved in software development and evolution</a:t>
            </a:r>
          </a:p>
          <a:p>
            <a:r>
              <a:rPr lang="en-US" sz="2800" dirty="0"/>
              <a:t>Establishes transition criteria for moving from one stage to the next</a:t>
            </a:r>
          </a:p>
          <a:p>
            <a:r>
              <a:rPr lang="en-US" sz="2800" dirty="0"/>
              <a:t>Synonymous with </a:t>
            </a:r>
            <a:r>
              <a:rPr lang="en-US" sz="2800" i="1" dirty="0"/>
              <a:t>lifecycle model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7054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AAE66-F5BB-FF4D-935D-7907EA2CC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AB15-CDBE-F146-B1B2-927B2EF9E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Customers often don’t know what they want exactly</a:t>
            </a:r>
          </a:p>
          <a:p>
            <a:r>
              <a:rPr lang="en-US" sz="2800" dirty="0"/>
              <a:t>Customers have vague idea of problem to be solved, but is unable to translate this into precisely defined goals</a:t>
            </a:r>
          </a:p>
          <a:p>
            <a:r>
              <a:rPr lang="en-US" sz="2800" dirty="0"/>
              <a:t>Customers have difficulty predicting what system should do in the future</a:t>
            </a:r>
          </a:p>
          <a:p>
            <a:r>
              <a:rPr lang="en-US" sz="2800" dirty="0"/>
              <a:t>Software engineers may have little to no experience with the business domain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474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activities found in any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Feasibility study</a:t>
            </a:r>
          </a:p>
          <a:p>
            <a:r>
              <a:rPr lang="en-US" sz="2400" dirty="0"/>
              <a:t>Requirements definition</a:t>
            </a:r>
          </a:p>
          <a:p>
            <a:r>
              <a:rPr lang="en-US" sz="2400" dirty="0"/>
              <a:t>Software architecture (high-level)</a:t>
            </a:r>
          </a:p>
          <a:p>
            <a:r>
              <a:rPr lang="en-US" sz="2400" dirty="0"/>
              <a:t>Software design (more detailed)</a:t>
            </a:r>
          </a:p>
          <a:p>
            <a:r>
              <a:rPr lang="en-US" sz="2400" dirty="0"/>
              <a:t>Coding and module testing</a:t>
            </a:r>
          </a:p>
          <a:p>
            <a:r>
              <a:rPr lang="en-US" sz="2400" dirty="0"/>
              <a:t>Integration and system testing</a:t>
            </a:r>
          </a:p>
          <a:p>
            <a:r>
              <a:rPr lang="en-US" sz="2400" dirty="0"/>
              <a:t>Delivery, deployment, and maintenance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97496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1786" y="4609475"/>
            <a:ext cx="7467600" cy="1828798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Sequential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Phase-based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Document-driven (or, more accurately, </a:t>
            </a:r>
            <a:r>
              <a:rPr lang="en-US" b="1" i="1" dirty="0"/>
              <a:t>artifact</a:t>
            </a:r>
            <a:r>
              <a:rPr lang="en-US" dirty="0"/>
              <a:t>-driven)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Inspired by manufacturing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153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/>
          </a:bodyPr>
          <a:lstStyle/>
          <a:p>
            <a:pPr marL="457200" indent="-457200"/>
            <a:r>
              <a:rPr lang="en-US" dirty="0"/>
              <a:t>Each phase has</a:t>
            </a:r>
            <a:r>
              <a:rPr lang="en-US" i="1" dirty="0"/>
              <a:t> deliverables</a:t>
            </a:r>
            <a:r>
              <a:rPr lang="en-US" dirty="0"/>
              <a:t> associated with it</a:t>
            </a:r>
          </a:p>
          <a:p>
            <a:pPr marL="457200" indent="-457200"/>
            <a:r>
              <a:rPr lang="en-US" dirty="0"/>
              <a:t>Deliverables signal the transition from one phase to the next</a:t>
            </a:r>
          </a:p>
          <a:p>
            <a:pPr marL="857250" lvl="1" indent="-457200"/>
            <a:r>
              <a:rPr lang="en-US" dirty="0"/>
              <a:t>Deliverables are usually </a:t>
            </a:r>
            <a:r>
              <a:rPr lang="en-US" i="1" dirty="0"/>
              <a:t>reviewed</a:t>
            </a:r>
            <a:r>
              <a:rPr lang="en-US" dirty="0"/>
              <a:t> and accepted before going on to the next phase</a:t>
            </a:r>
          </a:p>
          <a:p>
            <a:pPr marL="457200" indent="-457200"/>
            <a:r>
              <a:rPr lang="en-US" dirty="0"/>
              <a:t>Deliverables are often a </a:t>
            </a:r>
            <a:r>
              <a:rPr lang="en-US" i="1" dirty="0"/>
              <a:t>document</a:t>
            </a:r>
            <a:r>
              <a:rPr lang="en-US" dirty="0"/>
              <a:t> or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829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Evaluation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/>
          </a:bodyPr>
          <a:lstStyle/>
          <a:p>
            <a:pPr marL="457200" indent="-457200"/>
            <a:r>
              <a:rPr lang="en-US" dirty="0"/>
              <a:t>In-class: What can you foresee as drawbacks to a waterfall lifecycle model?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10484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412426"/>
      </a:dk2>
      <a:lt2>
        <a:srgbClr val="E2E3E8"/>
      </a:lt2>
      <a:accent1>
        <a:srgbClr val="B4A020"/>
      </a:accent1>
      <a:accent2>
        <a:srgbClr val="D56D17"/>
      </a:accent2>
      <a:accent3>
        <a:srgbClr val="E73029"/>
      </a:accent3>
      <a:accent4>
        <a:srgbClr val="D51760"/>
      </a:accent4>
      <a:accent5>
        <a:srgbClr val="E729C1"/>
      </a:accent5>
      <a:accent6>
        <a:srgbClr val="AC17D5"/>
      </a:accent6>
      <a:hlink>
        <a:srgbClr val="C14694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</TotalTime>
  <Words>656</Words>
  <Application>Microsoft Macintosh PowerPoint</Application>
  <PresentationFormat>Widescreen</PresentationFormat>
  <Paragraphs>124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Wingdings</vt:lpstr>
      <vt:lpstr>RetrospectVTI</vt:lpstr>
      <vt:lpstr>Software Development Lifecycle (SDLC) Models</vt:lpstr>
      <vt:lpstr>Have you ever…</vt:lpstr>
      <vt:lpstr>What is a process?</vt:lpstr>
      <vt:lpstr>What is a process model?</vt:lpstr>
      <vt:lpstr>Challenges</vt:lpstr>
      <vt:lpstr>Major activities found in any process</vt:lpstr>
      <vt:lpstr>Waterfall Models</vt:lpstr>
      <vt:lpstr>Waterfall Models</vt:lpstr>
      <vt:lpstr>Critical Evaluation</vt:lpstr>
      <vt:lpstr>Critical Evaluation</vt:lpstr>
      <vt:lpstr>Feedback Loops</vt:lpstr>
      <vt:lpstr>Rapid Application Development (RAD) Model</vt:lpstr>
      <vt:lpstr>Rapid Application Development (RAD) Model</vt:lpstr>
      <vt:lpstr>Evolutionary Models</vt:lpstr>
      <vt:lpstr>Agile Models</vt:lpstr>
      <vt:lpstr>Our Process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Lifecycle (SDLC) Models</dc:title>
  <dc:creator>Jason Shepherd</dc:creator>
  <cp:lastModifiedBy>Jason Shepherd</cp:lastModifiedBy>
  <cp:revision>48</cp:revision>
  <dcterms:created xsi:type="dcterms:W3CDTF">2019-08-25T03:12:15Z</dcterms:created>
  <dcterms:modified xsi:type="dcterms:W3CDTF">2019-08-27T18:10:31Z</dcterms:modified>
</cp:coreProperties>
</file>